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Not true believers</a:t>
            </a:r>
            <a:endParaRPr lang="en-US" sz="3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192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i="1" dirty="0" smtClean="0"/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Once enlightened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hapax</a:t>
            </a:r>
            <a:r>
              <a:rPr lang="en-US" sz="3200" dirty="0" smtClean="0"/>
              <a:t> – </a:t>
            </a:r>
            <a:r>
              <a:rPr lang="en-US" sz="3200" i="1" dirty="0" smtClean="0"/>
              <a:t>once for all</a:t>
            </a:r>
            <a:endParaRPr lang="en-US" sz="3200" dirty="0" smtClean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199382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i="1" dirty="0" smtClean="0"/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Tasted </a:t>
            </a:r>
            <a:r>
              <a:rPr lang="en-US" sz="3200" dirty="0" smtClean="0"/>
              <a:t>~ </a:t>
            </a:r>
            <a:r>
              <a:rPr lang="en-US" sz="3200" i="1" dirty="0" smtClean="0"/>
              <a:t>Same as Jesus</a:t>
            </a:r>
            <a:endParaRPr lang="en-US" sz="32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Hebrews 2.9</a:t>
            </a:r>
          </a:p>
        </p:txBody>
      </p:sp>
      <p:sp>
        <p:nvSpPr>
          <p:cNvPr id="10" name="Parallelogram 9"/>
          <p:cNvSpPr/>
          <p:nvPr/>
        </p:nvSpPr>
        <p:spPr>
          <a:xfrm>
            <a:off x="3537156" y="5029200"/>
            <a:ext cx="26670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12192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Loss of reward </a:t>
            </a:r>
            <a:endParaRPr lang="en-US" sz="3200" dirty="0" smtClean="0">
              <a:latin typeface="Magneto" pitchFamily="82" charset="0"/>
            </a:endParaRPr>
          </a:p>
        </p:txBody>
      </p:sp>
      <p:sp>
        <p:nvSpPr>
          <p:cNvPr id="14" name="Parallelogram 13"/>
          <p:cNvSpPr/>
          <p:nvPr/>
        </p:nvSpPr>
        <p:spPr>
          <a:xfrm>
            <a:off x="609600" y="5498688"/>
            <a:ext cx="14478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2691825"/>
            <a:ext cx="762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</a:rPr>
              <a:t>But we see Jesus, who was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made a little lower than the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angels, for the suffering of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death crowned with glory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and honor, that He, by the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grace of God, might taste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death for everyone. </a:t>
            </a:r>
            <a:endParaRPr lang="en-US" sz="30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737852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 Loss of salvation</a:t>
            </a:r>
            <a:endParaRPr lang="en-US" sz="3200" dirty="0" smtClean="0">
              <a:latin typeface="Magneto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2249373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4. Proof is in he pudding</a:t>
            </a:r>
            <a:endParaRPr lang="en-US" sz="32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 tmFilter="0,0; .5, 0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5" grpId="0"/>
      <p:bldP spid="5" grpId="1"/>
      <p:bldP spid="7" grpId="0"/>
      <p:bldP spid="7" grpId="1"/>
      <p:bldP spid="10" grpId="0" animBg="1"/>
      <p:bldP spid="10" grpId="1" animBg="1"/>
      <p:bldP spid="13" grpId="0"/>
      <p:bldP spid="13" grpId="1"/>
      <p:bldP spid="13" grpId="2"/>
      <p:bldP spid="14" grpId="0" animBg="1"/>
      <p:bldP spid="14" grpId="1" animBg="1"/>
      <p:bldP spid="9" grpId="0"/>
      <p:bldP spid="9" grpId="1"/>
      <p:bldP spid="17" grpId="0"/>
      <p:bldP spid="17" grpId="1"/>
      <p:bldP spid="17" grpId="2"/>
      <p:bldP spid="18" grpId="0"/>
      <p:bldP spid="1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It is impossible to restore again to repentance believers who fall away</a:t>
            </a:r>
            <a:endParaRPr lang="en-US" sz="3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Simplified restating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Pon·ti·fex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: \ˈ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pän-tə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-ˌ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feks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\ –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noun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Latin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pontific-,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pontifex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from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pont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-,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pons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bridge +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facere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to make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234625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Literally,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bridge builder</a:t>
            </a:r>
            <a:endParaRPr lang="en-U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Uttermost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pantel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s</a:t>
            </a:r>
            <a:r>
              <a:rPr lang="en-US" sz="3200" dirty="0" smtClean="0"/>
              <a:t> – </a:t>
            </a:r>
            <a:r>
              <a:rPr lang="en-US" sz="3200" i="1" dirty="0" smtClean="0"/>
              <a:t>completely, all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Habakkuk 2.4b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17526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Rom. 1:17 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251833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Gal. 3:11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74566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Heb. 10:38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2296" y="1752600"/>
            <a:ext cx="3323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tells us “who”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2800" y="225650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tells us “what”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2800" y="2738529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tells us “how”</a:t>
            </a:r>
          </a:p>
        </p:txBody>
      </p:sp>
      <p:sp>
        <p:nvSpPr>
          <p:cNvPr id="16" name="Parallelogram 15"/>
          <p:cNvSpPr/>
          <p:nvPr/>
        </p:nvSpPr>
        <p:spPr>
          <a:xfrm>
            <a:off x="2590800" y="762000"/>
            <a:ext cx="12192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/>
          <p:cNvSpPr/>
          <p:nvPr/>
        </p:nvSpPr>
        <p:spPr>
          <a:xfrm>
            <a:off x="4857132" y="747252"/>
            <a:ext cx="1086468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7"/>
          <p:cNvSpPr/>
          <p:nvPr/>
        </p:nvSpPr>
        <p:spPr>
          <a:xfrm>
            <a:off x="381000" y="1219200"/>
            <a:ext cx="14478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… but the just shall live by his faith.</a:t>
            </a:r>
            <a:endParaRPr lang="en-U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500" tmFilter="0,0; .5, 0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1" grpId="0"/>
      <p:bldP spid="1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And we know that all things work together for good to those who love God, to those who are the called according to His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purpose.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Romans 8.28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"The Epistle to the Hebrews, one of the most important books of the New Testament in that it contains some of the chief doctrines of the Christian</a:t>
            </a:r>
          </a:p>
          <a:p>
            <a:r>
              <a:rPr lang="en-US" sz="3200" dirty="0" smtClean="0"/>
              <a:t>faith, is, as well, a book of infinite logic and great</a:t>
            </a:r>
          </a:p>
          <a:p>
            <a:r>
              <a:rPr lang="en-US" sz="3200" dirty="0" smtClean="0"/>
              <a:t>beauty.  To read it is to</a:t>
            </a:r>
          </a:p>
          <a:p>
            <a:r>
              <a:rPr lang="en-US" sz="3200" dirty="0" smtClean="0"/>
              <a:t>breathe the atmosphere</a:t>
            </a:r>
          </a:p>
          <a:p>
            <a:r>
              <a:rPr lang="en-US" sz="3200" dirty="0" smtClean="0"/>
              <a:t>of heaven itself.  To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745701"/>
            <a:ext cx="7848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study it is to partake of</a:t>
            </a:r>
          </a:p>
          <a:p>
            <a:r>
              <a:rPr lang="en-US" sz="2800" dirty="0" smtClean="0"/>
              <a:t>strong spiritual meat.  To abide in its teaching is to be led from immaturity to maturity in the knowledge of Christian truth and of Christ</a:t>
            </a:r>
          </a:p>
          <a:p>
            <a:r>
              <a:rPr lang="en-US" sz="2800" dirty="0" smtClean="0"/>
              <a:t>Himself.  It is to 'go on unto perfection.'"</a:t>
            </a:r>
          </a:p>
          <a:p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E. Schuyler English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 tmFilter="0,0; .5, 0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C000"/>
                </a:solidFill>
              </a:rPr>
              <a:t>Better than…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/>
              <a:t>~ </a:t>
            </a:r>
            <a:r>
              <a:rPr lang="en-US" sz="3200" b="1" i="1" dirty="0" err="1" smtClean="0">
                <a:solidFill>
                  <a:srgbClr val="FFC000"/>
                </a:solidFill>
                <a:latin typeface="+mj-lt"/>
              </a:rPr>
              <a:t>kreitt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err="1" smtClean="0">
                <a:solidFill>
                  <a:srgbClr val="FFC000"/>
                </a:solidFill>
                <a:latin typeface="+mj-lt"/>
              </a:rPr>
              <a:t>n</a:t>
            </a:r>
            <a:r>
              <a:rPr lang="en-US" sz="3200" dirty="0" smtClean="0"/>
              <a:t> – 12 of 18 usages in Hebrews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 warnings: 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 Drifting from "the things we have heard" (2:1-4)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0574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2. Failing to enter into God's</a:t>
            </a:r>
          </a:p>
          <a:p>
            <a:r>
              <a:rPr lang="en-US" sz="2800" dirty="0" smtClean="0"/>
              <a:t>rest (3:1-14)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2900137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3. </a:t>
            </a:r>
            <a:r>
              <a:rPr lang="en-US" sz="2800" dirty="0" smtClean="0">
                <a:ea typeface="Times New Roman" pitchFamily="18" charset="0"/>
                <a:cs typeface="Arial" pitchFamily="34" charset="0"/>
              </a:rPr>
              <a:t>Departing from a faith in</a:t>
            </a:r>
          </a:p>
          <a:p>
            <a:r>
              <a:rPr lang="en-US" sz="2800" dirty="0" smtClean="0">
                <a:ea typeface="Times New Roman" pitchFamily="18" charset="0"/>
                <a:cs typeface="Arial" pitchFamily="34" charset="0"/>
              </a:rPr>
              <a:t>Christ (5:11-6:6)</a:t>
            </a:r>
            <a:endParaRPr lang="en-US" sz="2800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755545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4. Despising the "knowledge of the truth" (10:26-29)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652737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5. Falling "short of the</a:t>
            </a:r>
          </a:p>
          <a:p>
            <a:r>
              <a:rPr lang="en-US" sz="2800" dirty="0" smtClean="0"/>
              <a:t>grace of God" (12:15-17)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5545392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6. Refusing Him who speaks (12:25-29)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4" grpId="0"/>
      <p:bldP spid="4" grpId="1"/>
      <p:bldP spid="4" grpId="2"/>
      <p:bldP spid="5" grpId="0"/>
      <p:bldP spid="5" grpId="1"/>
      <p:bldP spid="5" grpId="2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 12"/>
          <p:cNvSpPr/>
          <p:nvPr/>
        </p:nvSpPr>
        <p:spPr>
          <a:xfrm>
            <a:off x="6113208" y="685800"/>
            <a:ext cx="19812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427704" y="1157748"/>
            <a:ext cx="1705896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457200" y="3045540"/>
            <a:ext cx="35052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61304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chemeClr val="bg1"/>
                </a:solidFill>
              </a:rPr>
              <a:t>Again there was a day when</a:t>
            </a:r>
          </a:p>
          <a:p>
            <a:r>
              <a:rPr lang="en-US" sz="3000" i="1" dirty="0" smtClean="0">
                <a:solidFill>
                  <a:schemeClr val="bg1"/>
                </a:solidFill>
              </a:rPr>
              <a:t>the sons of God came to</a:t>
            </a:r>
          </a:p>
          <a:p>
            <a:r>
              <a:rPr lang="en-US" sz="3000" i="1" dirty="0" smtClean="0">
                <a:solidFill>
                  <a:schemeClr val="bg1"/>
                </a:solidFill>
              </a:rPr>
              <a:t>present themselves before the </a:t>
            </a:r>
            <a:r>
              <a:rPr lang="en-US" sz="3000" i="1" cap="small" dirty="0" smtClean="0">
                <a:solidFill>
                  <a:schemeClr val="bg1"/>
                </a:solidFill>
              </a:rPr>
              <a:t>Lord</a:t>
            </a:r>
            <a:r>
              <a:rPr lang="en-US" sz="3000" i="1" dirty="0" smtClean="0">
                <a:solidFill>
                  <a:schemeClr val="bg1"/>
                </a:solidFill>
              </a:rPr>
              <a:t>, and Satan came also</a:t>
            </a:r>
          </a:p>
          <a:p>
            <a:r>
              <a:rPr lang="en-US" sz="3000" i="1" dirty="0" smtClean="0">
                <a:solidFill>
                  <a:schemeClr val="bg1"/>
                </a:solidFill>
              </a:rPr>
              <a:t>among them to present</a:t>
            </a:r>
          </a:p>
          <a:p>
            <a:r>
              <a:rPr lang="en-US" sz="3000" i="1" dirty="0" smtClean="0">
                <a:solidFill>
                  <a:schemeClr val="bg1"/>
                </a:solidFill>
              </a:rPr>
              <a:t>himself before the </a:t>
            </a:r>
            <a:r>
              <a:rPr lang="en-US" sz="3000" i="1" cap="small" dirty="0" smtClean="0">
                <a:solidFill>
                  <a:schemeClr val="bg1"/>
                </a:solidFill>
              </a:rPr>
              <a:t>Lord</a:t>
            </a:r>
            <a:r>
              <a:rPr lang="en-US" sz="3000" i="1" dirty="0" smtClean="0">
                <a:solidFill>
                  <a:schemeClr val="bg1"/>
                </a:solidFill>
              </a:rPr>
              <a:t>.</a:t>
            </a:r>
            <a:endParaRPr lang="en-US" sz="3000" dirty="0" smtClean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Job 1.6; 2.1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chemeClr val="bg1"/>
                </a:solidFill>
              </a:rPr>
              <a:t>Now there was a day when the sons of God came to present themselves before the </a:t>
            </a:r>
            <a:r>
              <a:rPr lang="en-US" sz="3000" i="1" cap="small" dirty="0" smtClean="0">
                <a:solidFill>
                  <a:schemeClr val="bg1"/>
                </a:solidFill>
              </a:rPr>
              <a:t>Lord</a:t>
            </a:r>
            <a:r>
              <a:rPr lang="en-US" sz="3000" i="1" dirty="0" smtClean="0">
                <a:solidFill>
                  <a:schemeClr val="bg1"/>
                </a:solidFill>
              </a:rPr>
              <a:t>, and Satan also came among them. </a:t>
            </a:r>
            <a:endParaRPr lang="en-US" sz="3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4" grpId="0"/>
      <p:bldP spid="4" grpId="2"/>
      <p:bldP spid="11" grpId="0"/>
      <p:bldP spid="11" grpId="1"/>
      <p:bldP spid="11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Nor is there any mediator between us, Who may lay his hand on us both.</a:t>
            </a:r>
            <a:endParaRPr lang="en-US" sz="3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Job 9.33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Come to Me, all you who labor and are heavy laden, and I will give you rest.</a:t>
            </a:r>
            <a:endParaRPr lang="en-US" sz="3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Matthew 11.28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Harden</a:t>
            </a:r>
            <a:r>
              <a:rPr lang="en-US" sz="3200" dirty="0" smtClean="0"/>
              <a:t> –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skl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run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– </a:t>
            </a:r>
            <a:r>
              <a:rPr lang="en-US" sz="3200" i="1" dirty="0" smtClean="0"/>
              <a:t>sclerosis</a:t>
            </a:r>
            <a:endParaRPr lang="en-US" sz="3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/>
              <a:t>7</a:t>
            </a:r>
            <a:r>
              <a:rPr lang="en-US" sz="3200" dirty="0" smtClean="0"/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For He is our God, And we are the people of His pasture, And the sheep of His hand. Today, if you will hear His voice: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aseline="30000" dirty="0" smtClean="0"/>
              <a:t>8</a:t>
            </a:r>
            <a:r>
              <a:rPr lang="en-US" sz="3200" dirty="0" smtClean="0"/>
              <a:t> 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Do not harden your hearts,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as in the rebellion, As in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the day of trial in the wilderness,"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HEBREWS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6423" y="97795"/>
            <a:ext cx="2311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Psalm 95.7-8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1316</TotalTime>
  <Words>575</Words>
  <Application>Microsoft Office PowerPoint</Application>
  <PresentationFormat>On-screen Show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34</cp:revision>
  <dcterms:created xsi:type="dcterms:W3CDTF">2010-03-17T18:55:28Z</dcterms:created>
  <dcterms:modified xsi:type="dcterms:W3CDTF">2010-03-29T20:37:57Z</dcterms:modified>
</cp:coreProperties>
</file>